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69340-5483-471E-B305-57248375F85E}" type="datetimeFigureOut">
              <a:rPr lang="en-CA" smtClean="0"/>
              <a:t>2016-08-25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EEDA8-1389-4ADE-A802-89D5D80669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893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11B5-C376-4CB5-8274-73D6021128E6}" type="datetime1">
              <a:rPr lang="en-CA" smtClean="0"/>
              <a:t>2016-08-25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83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5F62-342B-4DDE-88A7-4FE2CEA037F0}" type="datetime1">
              <a:rPr lang="en-CA" smtClean="0"/>
              <a:t>2016-08-25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1930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8554-BA0C-42D5-ADC6-68545D157B45}" type="datetime1">
              <a:rPr lang="en-CA" smtClean="0"/>
              <a:t>2016-08-25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983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B2A86-045B-43E8-8E3A-30D4AA2CBAB3}" type="datetime1">
              <a:rPr lang="en-CA" smtClean="0"/>
              <a:t>2016-08-25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126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F3CD5-DDF5-40E4-996A-C87D3DB2F6DB}" type="datetime1">
              <a:rPr lang="en-CA" smtClean="0"/>
              <a:t>2016-08-25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6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8023-7EFA-46BE-AE89-F5DA5FA129FA}" type="datetime1">
              <a:rPr lang="en-CA" smtClean="0"/>
              <a:t>2016-08-25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523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B9A5-6587-4346-829F-1C7D5F9494E8}" type="datetime1">
              <a:rPr lang="en-CA" smtClean="0"/>
              <a:t>2016-08-25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9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3D9CC-DA1A-459D-BE09-77AECCCAC067}" type="datetime1">
              <a:rPr lang="en-CA" smtClean="0"/>
              <a:t>2016-08-25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347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3C50D-3FD3-40BF-A948-C4745DEB31C1}" type="datetime1">
              <a:rPr lang="en-CA" smtClean="0"/>
              <a:t>2016-08-25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87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8711-8250-4BF1-AEFD-6354BC41840E}" type="datetime1">
              <a:rPr lang="en-CA" smtClean="0"/>
              <a:t>2016-08-25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187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79A2-E7E0-4307-B0AD-CD96066B460D}" type="datetime1">
              <a:rPr lang="en-CA" smtClean="0"/>
              <a:t>2016-08-25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8071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45266-92DB-40A7-ADEF-41A52B2C26F3}" type="datetime1">
              <a:rPr lang="en-CA" smtClean="0"/>
              <a:t>2016-08-25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Dalhousie University - UW-Stream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309CD-D407-4C7B-8E11-1AA71908C3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754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Autonomous Sailboat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025265"/>
          </a:xfrm>
        </p:spPr>
        <p:txBody>
          <a:bodyPr>
            <a:normAutofit/>
          </a:bodyPr>
          <a:lstStyle/>
          <a:p>
            <a:r>
              <a:rPr lang="en-CA" dirty="0"/>
              <a:t>Thomas Gwynne-Timothy</a:t>
            </a:r>
          </a:p>
          <a:p>
            <a:r>
              <a:rPr lang="en-CA" dirty="0"/>
              <a:t>&amp;</a:t>
            </a:r>
          </a:p>
          <a:p>
            <a:r>
              <a:rPr lang="en-CA" sz="9400" dirty="0"/>
              <a:t>JULIA SARTY</a:t>
            </a:r>
          </a:p>
        </p:txBody>
      </p:sp>
    </p:spTree>
    <p:extLst>
      <p:ext uri="{BB962C8B-B14F-4D97-AF65-F5344CB8AC3E}">
        <p14:creationId xmlns:p14="http://schemas.microsoft.com/office/powerpoint/2010/main" val="6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 Layer –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Custom NMEA 0183 format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/>
              <a:t>$DALSAIL,&lt;type&gt;,&lt;arg1&gt;,…,&lt;</a:t>
            </a:r>
            <a:r>
              <a:rPr lang="en-CA" dirty="0" err="1"/>
              <a:t>argn</a:t>
            </a:r>
            <a:r>
              <a:rPr lang="en-CA" dirty="0"/>
              <a:t>&gt;*checksum\r\n</a:t>
            </a:r>
          </a:p>
          <a:p>
            <a:endParaRPr lang="en-CA" dirty="0"/>
          </a:p>
          <a:p>
            <a:r>
              <a:rPr lang="en-CA" dirty="0"/>
              <a:t>Message types include:</a:t>
            </a:r>
          </a:p>
          <a:p>
            <a:pPr lvl="1"/>
            <a:r>
              <a:rPr lang="en-CA" dirty="0"/>
              <a:t>Data logging</a:t>
            </a:r>
          </a:p>
          <a:p>
            <a:pPr lvl="1"/>
            <a:r>
              <a:rPr lang="en-CA" dirty="0"/>
              <a:t>Remote control</a:t>
            </a:r>
          </a:p>
          <a:p>
            <a:pPr lvl="1"/>
            <a:r>
              <a:rPr lang="en-CA" dirty="0"/>
              <a:t>Way point mission loading</a:t>
            </a:r>
          </a:p>
          <a:p>
            <a:pPr lvl="1"/>
            <a:r>
              <a:rPr lang="en-CA" dirty="0"/>
              <a:t>Message acknowledgment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632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Sailboat Dashboard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302" y="1825625"/>
            <a:ext cx="4579395" cy="43513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13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 Layer –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9085"/>
          </a:xfrm>
        </p:spPr>
        <p:txBody>
          <a:bodyPr/>
          <a:lstStyle/>
          <a:p>
            <a:r>
              <a:rPr lang="en-CA" dirty="0"/>
              <a:t>Proportional control with closed-loop feedback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5" y="2509647"/>
            <a:ext cx="11025905" cy="29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Control Layer –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4236" cy="4351338"/>
          </a:xfrm>
        </p:spPr>
        <p:txBody>
          <a:bodyPr/>
          <a:lstStyle/>
          <a:p>
            <a:r>
              <a:rPr lang="en-CA" dirty="0"/>
              <a:t>Update sailboat course</a:t>
            </a:r>
          </a:p>
          <a:p>
            <a:pPr lvl="1"/>
            <a:r>
              <a:rPr lang="en-CA" dirty="0"/>
              <a:t>Use way point, GPS location, boat heading, and wind direction to set a course</a:t>
            </a:r>
          </a:p>
          <a:p>
            <a:pPr lvl="1"/>
            <a:r>
              <a:rPr lang="en-CA" dirty="0"/>
              <a:t>Avoid dead zone with tacking</a:t>
            </a:r>
          </a:p>
          <a:p>
            <a:pPr lvl="1"/>
            <a:r>
              <a:rPr lang="en-CA" dirty="0"/>
              <a:t>Avoid running with jibing</a:t>
            </a:r>
          </a:p>
          <a:p>
            <a:pPr lvl="1"/>
            <a:r>
              <a:rPr lang="en-CA" dirty="0"/>
              <a:t>Set sail angle with pre-set positions</a:t>
            </a:r>
          </a:p>
          <a:p>
            <a:r>
              <a:rPr lang="en-CA" dirty="0"/>
              <a:t>Maintain sailboat course</a:t>
            </a:r>
          </a:p>
          <a:p>
            <a:pPr lvl="1"/>
            <a:r>
              <a:rPr lang="en-CA" dirty="0"/>
              <a:t>Adjust rudder to maintain course</a:t>
            </a:r>
          </a:p>
          <a:p>
            <a:pPr lvl="1"/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13</a:t>
            </a:fld>
            <a:endParaRPr lang="en-CA"/>
          </a:p>
        </p:txBody>
      </p:sp>
      <p:pic>
        <p:nvPicPr>
          <p:cNvPr id="1026" name="Picture 2" descr="https://knotalotsailing.files.wordpress.com/2010/07/points-of-sail-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28" y="668124"/>
            <a:ext cx="4452872" cy="55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712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Control Layer – Task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29836" cy="4258587"/>
          </a:xfrm>
        </p:spPr>
        <p:txBody>
          <a:bodyPr>
            <a:normAutofit/>
          </a:bodyPr>
          <a:lstStyle/>
          <a:p>
            <a:r>
              <a:rPr lang="en-CA" dirty="0"/>
              <a:t>Tasks initiated with a control timer</a:t>
            </a:r>
          </a:p>
          <a:p>
            <a:r>
              <a:rPr lang="en-CA" dirty="0"/>
              <a:t>Time stamps used to control timing between tasks</a:t>
            </a:r>
          </a:p>
          <a:p>
            <a:r>
              <a:rPr lang="en-CA" dirty="0"/>
              <a:t>Watchdog timer used to prevent deadlock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14</a:t>
            </a:fld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5562600" y="1406008"/>
            <a:ext cx="6096000" cy="46782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880000"/>
                </a:solidFill>
                <a:latin typeface="Consolas" panose="020B0609020204030204" pitchFamily="49" charset="0"/>
              </a:rPr>
              <a:t>ControlTimerTick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 Update the system clock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t_ms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+=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dt_ms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 Iterate through tasks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0;</a:t>
            </a:r>
            <a:r>
              <a:rPr lang="nn-NO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n-NO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A000A0"/>
                </a:solidFill>
                <a:latin typeface="Consolas" panose="020B0609020204030204" pitchFamily="49" charset="0"/>
              </a:rPr>
              <a:t>CTRL_NUM_TASKS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nn-NO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  <a:r>
              <a:rPr lang="nn-NO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 Check if it is time to run the task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t_ms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task_stamps_ms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3"/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 Run the task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CA" sz="1600" dirty="0">
                <a:solidFill>
                  <a:srgbClr val="000080"/>
                </a:solidFill>
                <a:latin typeface="Consolas" panose="020B0609020204030204" pitchFamily="49" charset="0"/>
              </a:rPr>
              <a:t>tasks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])();</a:t>
            </a:r>
          </a:p>
          <a:p>
            <a:pPr lvl="3"/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 Update the time stamp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task_stamps_ms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+=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task_periods_ms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lvl="2"/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 Reset the watchdog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CA" sz="1600" dirty="0" err="1">
                <a:solidFill>
                  <a:srgbClr val="880000"/>
                </a:solidFill>
                <a:latin typeface="Consolas" panose="020B0609020204030204" pitchFamily="49" charset="0"/>
              </a:rPr>
              <a:t>PetWatchDoge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87875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Ocean testing</a:t>
            </a:r>
          </a:p>
          <a:p>
            <a:r>
              <a:rPr lang="en-CA" dirty="0"/>
              <a:t>Navigation tuning</a:t>
            </a:r>
          </a:p>
          <a:p>
            <a:r>
              <a:rPr lang="en-CA" dirty="0"/>
              <a:t>Sea-state detection</a:t>
            </a:r>
          </a:p>
          <a:p>
            <a:r>
              <a:rPr lang="en-CA" dirty="0"/>
              <a:t>Launch!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2131" y="1141578"/>
            <a:ext cx="5959739" cy="44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5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Transfer control from PIC to ARM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Restructure source code for improved maintainability and reliability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Develop communication system for data logging and remote control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3123" y="591664"/>
            <a:ext cx="4188974" cy="55852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16</a:t>
            </a:fld>
            <a:endParaRPr lang="en-CA"/>
          </a:p>
        </p:txBody>
      </p:sp>
      <p:sp>
        <p:nvSpPr>
          <p:cNvPr id="10" name="L-Shape 9"/>
          <p:cNvSpPr/>
          <p:nvPr/>
        </p:nvSpPr>
        <p:spPr>
          <a:xfrm rot="18676365">
            <a:off x="844663" y="1512819"/>
            <a:ext cx="747559" cy="355736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L-Shape 10"/>
          <p:cNvSpPr/>
          <p:nvPr/>
        </p:nvSpPr>
        <p:spPr>
          <a:xfrm rot="18676365">
            <a:off x="844662" y="2444265"/>
            <a:ext cx="747559" cy="355736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L-Shape 11"/>
          <p:cNvSpPr/>
          <p:nvPr/>
        </p:nvSpPr>
        <p:spPr>
          <a:xfrm rot="18676365">
            <a:off x="844660" y="3755956"/>
            <a:ext cx="747559" cy="355736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Background</a:t>
            </a:r>
          </a:p>
          <a:p>
            <a:r>
              <a:rPr lang="en-CA" dirty="0"/>
              <a:t>Goals &amp; Responsibilities</a:t>
            </a:r>
          </a:p>
          <a:p>
            <a:r>
              <a:rPr lang="en-CA" dirty="0"/>
              <a:t>Hardware Architecture</a:t>
            </a:r>
          </a:p>
          <a:p>
            <a:r>
              <a:rPr lang="en-CA" dirty="0"/>
              <a:t>Software Architecture</a:t>
            </a:r>
          </a:p>
          <a:p>
            <a:r>
              <a:rPr lang="en-CA" dirty="0"/>
              <a:t>I/O Layer</a:t>
            </a:r>
          </a:p>
          <a:p>
            <a:r>
              <a:rPr lang="en-CA" dirty="0"/>
              <a:t>Task Layer</a:t>
            </a:r>
          </a:p>
          <a:p>
            <a:r>
              <a:rPr lang="en-CA" dirty="0"/>
              <a:t>Control Layer</a:t>
            </a:r>
          </a:p>
          <a:p>
            <a:r>
              <a:rPr lang="en-CA" dirty="0"/>
              <a:t>Future Work</a:t>
            </a:r>
          </a:p>
          <a:p>
            <a:r>
              <a:rPr lang="en-CA" dirty="0"/>
              <a:t>Summary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89484" y="1118591"/>
            <a:ext cx="6027723" cy="45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8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6434" t="20452" r="8453" b="12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94" y="3838165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994" y="5163728"/>
            <a:ext cx="10515600" cy="140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“The Microtransat Challenge is a transatlantic race for autonomous boats. The race aims to stimulate the development of autonomous boats through friendly competition.”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26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Goals &amp; Responsibilities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Complete the Microtransat challenge</a:t>
            </a:r>
          </a:p>
          <a:p>
            <a:r>
              <a:rPr lang="en-CA" dirty="0"/>
              <a:t>Improve boat performance and reliability</a:t>
            </a:r>
          </a:p>
          <a:p>
            <a:r>
              <a:rPr lang="en-CA" dirty="0"/>
              <a:t>Improve data logging and system status feedback</a:t>
            </a:r>
          </a:p>
          <a:p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UW-Stream Team Responsibilities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dirty="0"/>
              <a:t>Transfer control from PIC to ARM</a:t>
            </a:r>
          </a:p>
          <a:p>
            <a:r>
              <a:rPr lang="en-CA" dirty="0"/>
              <a:t>Restructure source code for improved maintainability and reliability</a:t>
            </a:r>
          </a:p>
          <a:p>
            <a:r>
              <a:rPr lang="en-CA" dirty="0"/>
              <a:t>Develop communication system for data logging and remote control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08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55890" y="600502"/>
            <a:ext cx="8261933" cy="557646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5</a:t>
            </a:fld>
            <a:endParaRPr lang="en-CA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996821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UART</a:t>
            </a:r>
          </a:p>
          <a:p>
            <a:pPr lvl="1"/>
            <a:r>
              <a:rPr lang="en-CA" dirty="0"/>
              <a:t>GPS</a:t>
            </a:r>
          </a:p>
          <a:p>
            <a:pPr lvl="1"/>
            <a:r>
              <a:rPr lang="en-CA" dirty="0"/>
              <a:t>Wind</a:t>
            </a:r>
          </a:p>
          <a:p>
            <a:pPr lvl="1"/>
            <a:r>
              <a:rPr lang="en-CA" dirty="0" err="1"/>
              <a:t>XBee</a:t>
            </a:r>
            <a:endParaRPr lang="en-CA" dirty="0"/>
          </a:p>
          <a:p>
            <a:pPr lvl="1"/>
            <a:r>
              <a:rPr lang="en-CA" dirty="0" err="1"/>
              <a:t>Xeos</a:t>
            </a:r>
            <a:endParaRPr lang="en-CA" dirty="0"/>
          </a:p>
          <a:p>
            <a:r>
              <a:rPr lang="en-CA" dirty="0"/>
              <a:t>I</a:t>
            </a:r>
            <a:r>
              <a:rPr lang="en-CA" baseline="30000" dirty="0"/>
              <a:t>2</a:t>
            </a:r>
            <a:r>
              <a:rPr lang="en-CA" dirty="0"/>
              <a:t>C</a:t>
            </a:r>
          </a:p>
          <a:p>
            <a:pPr lvl="1"/>
            <a:r>
              <a:rPr lang="en-CA" dirty="0"/>
              <a:t>Compass</a:t>
            </a:r>
          </a:p>
          <a:p>
            <a:pPr lvl="1"/>
            <a:r>
              <a:rPr lang="en-CA" dirty="0"/>
              <a:t>EEPROM</a:t>
            </a:r>
          </a:p>
          <a:p>
            <a:r>
              <a:rPr lang="en-CA" dirty="0"/>
              <a:t>Motors</a:t>
            </a:r>
          </a:p>
          <a:p>
            <a:pPr lvl="1"/>
            <a:r>
              <a:rPr lang="en-CA" dirty="0"/>
              <a:t>ADC</a:t>
            </a:r>
          </a:p>
          <a:p>
            <a:pPr lvl="1"/>
            <a:r>
              <a:rPr lang="en-CA" dirty="0"/>
              <a:t>PWM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Hardware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58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Software Architecture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682"/>
            <a:ext cx="10515600" cy="426122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40309CD-D407-4C7B-8E11-1AA71908C30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687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I/O Layer – UART &amp; I</a:t>
            </a:r>
            <a:r>
              <a:rPr lang="en-CA" baseline="30000" dirty="0"/>
              <a:t>2</a:t>
            </a:r>
            <a:r>
              <a:rPr lang="en-CA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Allows communication to/from peripherals</a:t>
            </a:r>
          </a:p>
          <a:p>
            <a:r>
              <a:rPr lang="en-CA" dirty="0"/>
              <a:t>UART (Universal Asynchronous Receiver Transmitter)</a:t>
            </a:r>
          </a:p>
          <a:p>
            <a:pPr lvl="1"/>
            <a:r>
              <a:rPr lang="en-CA" dirty="0"/>
              <a:t>4 channels</a:t>
            </a:r>
          </a:p>
          <a:p>
            <a:pPr lvl="1"/>
            <a:r>
              <a:rPr lang="en-CA" dirty="0"/>
              <a:t>Interrupt-driven (non-blocking) interface</a:t>
            </a:r>
          </a:p>
          <a:p>
            <a:pPr lvl="1"/>
            <a:r>
              <a:rPr lang="en-CA" dirty="0"/>
              <a:t>FIFO buffers for each channel</a:t>
            </a:r>
          </a:p>
          <a:p>
            <a:r>
              <a:rPr lang="en-CA" dirty="0"/>
              <a:t>I</a:t>
            </a:r>
            <a:r>
              <a:rPr lang="en-CA" baseline="30000" dirty="0"/>
              <a:t>2</a:t>
            </a:r>
            <a:r>
              <a:rPr lang="en-CA" dirty="0"/>
              <a:t>C (Inter-Integrated Circuit)</a:t>
            </a:r>
          </a:p>
          <a:p>
            <a:pPr lvl="1"/>
            <a:r>
              <a:rPr lang="en-CA" dirty="0"/>
              <a:t>2 slave devices</a:t>
            </a:r>
          </a:p>
          <a:p>
            <a:pPr lvl="1"/>
            <a:r>
              <a:rPr lang="en-CA" dirty="0"/>
              <a:t>Blocking interface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274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I/O Layer – ADC &amp; PWM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Allows control over motors</a:t>
            </a:r>
          </a:p>
          <a:p>
            <a:r>
              <a:rPr lang="en-CA" dirty="0"/>
              <a:t>ADC (Analog-to-Digital Converter)</a:t>
            </a:r>
          </a:p>
          <a:p>
            <a:pPr lvl="1"/>
            <a:r>
              <a:rPr lang="en-CA" dirty="0"/>
              <a:t>2 channels for winch potentiometer and rudder potentiometer</a:t>
            </a:r>
          </a:p>
          <a:p>
            <a:pPr lvl="1"/>
            <a:r>
              <a:rPr lang="en-CA" dirty="0"/>
              <a:t>12-bit resolution</a:t>
            </a:r>
          </a:p>
          <a:p>
            <a:pPr lvl="1"/>
            <a:r>
              <a:rPr lang="en-CA" dirty="0"/>
              <a:t>Blocking interface</a:t>
            </a:r>
          </a:p>
          <a:p>
            <a:r>
              <a:rPr lang="en-CA" dirty="0"/>
              <a:t>PWM (Pulse-Width Modulation)</a:t>
            </a:r>
          </a:p>
          <a:p>
            <a:pPr lvl="1"/>
            <a:r>
              <a:rPr lang="en-CA" dirty="0"/>
              <a:t>2 channels for winch motor and rudder motor</a:t>
            </a:r>
          </a:p>
          <a:p>
            <a:pPr lvl="1"/>
            <a:r>
              <a:rPr lang="en-CA" dirty="0"/>
              <a:t>500 Hz frequency</a:t>
            </a:r>
          </a:p>
          <a:p>
            <a:pPr lvl="1"/>
            <a:r>
              <a:rPr lang="en-CA" dirty="0"/>
              <a:t>250 duty cycle settings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869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 Layer – Communication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Dalhousie University - UW-Stream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09CD-D407-4C7B-8E11-1AA71908C30C}" type="slidenum">
              <a:rPr lang="en-CA" smtClean="0"/>
              <a:t>9</a:t>
            </a:fld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1" y="1825625"/>
            <a:ext cx="5016690" cy="4351338"/>
          </a:xfrm>
        </p:spPr>
        <p:txBody>
          <a:bodyPr/>
          <a:lstStyle/>
          <a:p>
            <a:r>
              <a:rPr lang="en-CA" dirty="0"/>
              <a:t>3-layer communication stack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Application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Data-link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Physical layer</a:t>
            </a:r>
          </a:p>
          <a:p>
            <a:r>
              <a:rPr lang="en-CA" dirty="0"/>
              <a:t>NMEA 0183</a:t>
            </a:r>
          </a:p>
          <a:p>
            <a:pPr lvl="1"/>
            <a:r>
              <a:rPr lang="en-CA" dirty="0"/>
              <a:t>Links application layer to physical layer</a:t>
            </a:r>
          </a:p>
          <a:p>
            <a:pPr lvl="1"/>
            <a:r>
              <a:rPr lang="en-CA" dirty="0"/>
              <a:t>Adds header, footer, and checksum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37786"/>
            <a:ext cx="5773984" cy="31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35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527</Words>
  <Application>Microsoft Office PowerPoint</Application>
  <PresentationFormat>Widescreen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Wingdings</vt:lpstr>
      <vt:lpstr>Office Theme</vt:lpstr>
      <vt:lpstr>Autonomous Sailboat</vt:lpstr>
      <vt:lpstr>Overview</vt:lpstr>
      <vt:lpstr>Background</vt:lpstr>
      <vt:lpstr>Goals &amp; Responsibilities </vt:lpstr>
      <vt:lpstr>Hardware Architecture</vt:lpstr>
      <vt:lpstr>Software Architecture</vt:lpstr>
      <vt:lpstr>I/O Layer – UART &amp; I2C</vt:lpstr>
      <vt:lpstr>I/O Layer – ADC &amp; PWM</vt:lpstr>
      <vt:lpstr>Task Layer – Communication</vt:lpstr>
      <vt:lpstr>Task Layer – Communication</vt:lpstr>
      <vt:lpstr>Sailboat Dashboard</vt:lpstr>
      <vt:lpstr>Task Layer – Motors</vt:lpstr>
      <vt:lpstr>Control Layer – Navigation</vt:lpstr>
      <vt:lpstr>Control Layer – Task Management</vt:lpstr>
      <vt:lpstr>Future Work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Sailboat</dc:title>
  <dc:creator>Thomas Gwynne-Timothy</dc:creator>
  <cp:lastModifiedBy>Thomas Gwynne-Timothy</cp:lastModifiedBy>
  <cp:revision>27</cp:revision>
  <dcterms:created xsi:type="dcterms:W3CDTF">2016-08-23T14:55:16Z</dcterms:created>
  <dcterms:modified xsi:type="dcterms:W3CDTF">2016-08-25T16:21:38Z</dcterms:modified>
</cp:coreProperties>
</file>